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1pPr>
    <a:lvl2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2pPr>
    <a:lvl3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3pPr>
    <a:lvl4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4pPr>
    <a:lvl5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5pPr>
    <a:lvl6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6pPr>
    <a:lvl7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7pPr>
    <a:lvl8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8pPr>
    <a:lvl9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C9C481-FEA3-176E-4401-804C405F1EBD}" v="634" dt="2024-04-25T22:46:27.627"/>
  </p1510:revLst>
</p1510:revInfo>
</file>

<file path=ppt/tableStyles.xml><?xml version="1.0" encoding="utf-8"?>
<a:tblStyleLst xmlns:a="http://schemas.openxmlformats.org/drawingml/2006/main" def="{5940675A-B579-460E-94D1-54222C63F5DA}">
  <a:tblStyle styleId="{4C3C2611-4C71-4FC5-86AE-919BDF0F9419}"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5EE"/>
          </a:solidFill>
        </a:fill>
      </a:tcStyle>
    </a:wholeTbl>
    <a:band2H>
      <a:tcTxStyle/>
      <a:tcStyle>
        <a:tcBdr/>
        <a:fill>
          <a:solidFill>
            <a:srgbClr val="E8EBF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5CD"/>
          </a:solidFill>
        </a:fill>
      </a:tcStyle>
    </a:wholeTbl>
    <a:band2H>
      <a:tcTxStyle/>
      <a:tcStyle>
        <a:tcBdr/>
        <a:fill>
          <a:solidFill>
            <a:srgbClr val="E8F2E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3E5"/>
          </a:solidFill>
        </a:fill>
      </a:tcStyle>
    </a:wholeTbl>
    <a:band2H>
      <a:tcTxStyle/>
      <a:tcStyle>
        <a:tcBdr/>
        <a:fill>
          <a:solidFill>
            <a:srgbClr val="ECEAF3"/>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19200" y="11986162"/>
            <a:ext cx="21945599" cy="605792"/>
          </a:xfrm>
          <a:prstGeom prst="rect">
            <a:avLst/>
          </a:prstGeom>
        </p:spPr>
        <p:txBody>
          <a:bodyPr/>
          <a:lstStyle>
            <a:lvl1pPr marL="0" indent="0" algn="ctr" defTabSz="825500">
              <a:lnSpc>
                <a:spcPct val="100000"/>
              </a:lnSpc>
              <a:spcBef>
                <a:spcPts val="0"/>
              </a:spcBef>
              <a:buSzTx/>
              <a:buNone/>
              <a:defRPr sz="3000" spc="-29">
                <a:latin typeface="Graphik Medium"/>
                <a:ea typeface="Graphik Medium"/>
                <a:cs typeface="Graphik Medium"/>
                <a:sym typeface="Graphik Medium"/>
              </a:defRPr>
            </a:lvl1pPr>
            <a:lvl2pPr marL="918440" indent="-372340" algn="ctr" defTabSz="825500">
              <a:lnSpc>
                <a:spcPct val="100000"/>
              </a:lnSpc>
              <a:spcBef>
                <a:spcPts val="0"/>
              </a:spcBef>
              <a:defRPr sz="3000" spc="-29">
                <a:latin typeface="Graphik Medium"/>
                <a:ea typeface="Graphik Medium"/>
                <a:cs typeface="Graphik Medium"/>
                <a:sym typeface="Graphik Medium"/>
              </a:defRPr>
            </a:lvl2pPr>
            <a:lvl3pPr marL="1464540" indent="-372340" algn="ctr" defTabSz="825500">
              <a:lnSpc>
                <a:spcPct val="100000"/>
              </a:lnSpc>
              <a:spcBef>
                <a:spcPts val="0"/>
              </a:spcBef>
              <a:defRPr sz="3000" spc="-29">
                <a:latin typeface="Graphik Medium"/>
                <a:ea typeface="Graphik Medium"/>
                <a:cs typeface="Graphik Medium"/>
                <a:sym typeface="Graphik Medium"/>
              </a:defRPr>
            </a:lvl3pPr>
            <a:lvl4pPr marL="2010640" indent="-372340" algn="ctr" defTabSz="825500">
              <a:lnSpc>
                <a:spcPct val="100000"/>
              </a:lnSpc>
              <a:spcBef>
                <a:spcPts val="0"/>
              </a:spcBef>
              <a:defRPr sz="3000" spc="-29">
                <a:latin typeface="Graphik Medium"/>
                <a:ea typeface="Graphik Medium"/>
                <a:cs typeface="Graphik Medium"/>
                <a:sym typeface="Graphik Medium"/>
              </a:defRPr>
            </a:lvl4pPr>
            <a:lvl5pPr marL="2556740" indent="-372340" algn="ctr" defTabSz="825500">
              <a:lnSpc>
                <a:spcPct val="100000"/>
              </a:lnSpc>
              <a:spcBef>
                <a:spcPts val="0"/>
              </a:spcBef>
              <a:defRPr sz="3000" spc="-29">
                <a:latin typeface="Graphik Medium"/>
                <a:ea typeface="Graphik Medium"/>
                <a:cs typeface="Graphik Medium"/>
                <a:sym typeface="Graphik Medium"/>
              </a:defRPr>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Presentation Title</a:t>
            </a:r>
          </a:p>
        </p:txBody>
      </p:sp>
      <p:sp>
        <p:nvSpPr>
          <p:cNvPr id="13" name="Body Level One…"/>
          <p:cNvSpPr txBox="1">
            <a:spLocks noGrp="1"/>
          </p:cNvSpPr>
          <p:nvPr>
            <p:ph type="body" sz="quarter" idx="21" hasCustomPrompt="1"/>
          </p:nvPr>
        </p:nvSpPr>
        <p:spPr>
          <a:xfrm>
            <a:off x="1219200" y="7567579"/>
            <a:ext cx="21945600" cy="2250594"/>
          </a:xfrm>
          <a:prstGeom prst="rect">
            <a:avLst/>
          </a:prstGeom>
        </p:spPr>
        <p:txBody>
          <a:bodyPr/>
          <a:lstStyle>
            <a:lvl1pPr marL="0" indent="0" algn="ctr" defTabSz="825500">
              <a:lnSpc>
                <a:spcPct val="100000"/>
              </a:lnSpc>
              <a:spcBef>
                <a:spcPts val="0"/>
              </a:spcBef>
              <a:buSzTx/>
              <a:buNone/>
              <a:defRPr sz="6000" spc="-100">
                <a:latin typeface="Graphik Semibold"/>
                <a:ea typeface="Graphik Semibold"/>
                <a:cs typeface="Graphik Semibold"/>
                <a:sym typeface="Graphik Semibold"/>
              </a:defRPr>
            </a:lvl1pPr>
          </a:lstStyle>
          <a:p>
            <a:r>
              <a:t>Presentation Subtitle</a:t>
            </a:r>
          </a:p>
        </p:txBody>
      </p:sp>
      <p:sp>
        <p:nvSpPr>
          <p:cNvPr id="14"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0" algn="ctr" defTabSz="2438400">
              <a:lnSpc>
                <a:spcPct val="80000"/>
              </a:lnSpc>
              <a:spcBef>
                <a:spcPts val="0"/>
              </a:spcBef>
              <a:buSzTx/>
              <a:buNone/>
              <a:defRPr sz="12800">
                <a:latin typeface="Canela Regular"/>
                <a:ea typeface="Canela Regular"/>
                <a:cs typeface="Canela Regular"/>
                <a:sym typeface="Canela Regular"/>
              </a:defRPr>
            </a:lvl2pPr>
            <a:lvl3pPr marL="0" indent="0" algn="ctr" defTabSz="2438400">
              <a:lnSpc>
                <a:spcPct val="80000"/>
              </a:lnSpc>
              <a:spcBef>
                <a:spcPts val="0"/>
              </a:spcBef>
              <a:buSzTx/>
              <a:buNone/>
              <a:defRPr sz="12800">
                <a:latin typeface="Canela Regular"/>
                <a:ea typeface="Canela Regular"/>
                <a:cs typeface="Canela Regular"/>
                <a:sym typeface="Canela Regular"/>
              </a:defRPr>
            </a:lvl3pPr>
            <a:lvl4pPr marL="0" indent="0" algn="ctr" defTabSz="2438400">
              <a:lnSpc>
                <a:spcPct val="80000"/>
              </a:lnSpc>
              <a:spcBef>
                <a:spcPts val="0"/>
              </a:spcBef>
              <a:buSzTx/>
              <a:buNone/>
              <a:defRPr sz="12800">
                <a:latin typeface="Canela Regular"/>
                <a:ea typeface="Canela Regular"/>
                <a:cs typeface="Canela Regular"/>
                <a:sym typeface="Canela Regular"/>
              </a:defRPr>
            </a:lvl4pPr>
            <a:lvl5pPr marL="0" indent="0" algn="ctr" defTabSz="2438400">
              <a:lnSpc>
                <a:spcPct val="80000"/>
              </a:lnSpc>
              <a:spcBef>
                <a:spcPts val="0"/>
              </a:spcBef>
              <a:buSzTx/>
              <a:buNone/>
              <a:defRPr sz="12800">
                <a:latin typeface="Canela Regular"/>
                <a:ea typeface="Canela Regular"/>
                <a:cs typeface="Canela Regular"/>
                <a:sym typeface="Canela Regular"/>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quarter" idx="1" hasCustomPrompt="1"/>
          </p:nvPr>
        </p:nvSpPr>
        <p:spPr>
          <a:xfrm>
            <a:off x="1219200" y="8462239"/>
            <a:ext cx="21945602" cy="832614"/>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Fact information</a:t>
            </a:r>
          </a:p>
          <a:p>
            <a:pPr lvl="1"/>
            <a:endParaRPr/>
          </a:p>
          <a:p>
            <a:pPr lvl="2"/>
            <a:endParaRPr/>
          </a:p>
          <a:p>
            <a:pPr lvl="3"/>
            <a:endParaRPr/>
          </a:p>
          <a:p>
            <a:pPr lvl="4"/>
            <a:endParaRPr/>
          </a:p>
        </p:txBody>
      </p:sp>
      <p:sp>
        <p:nvSpPr>
          <p:cNvPr id="107" name="Body Level One…"/>
          <p:cNvSpPr txBox="1">
            <a:spLocks noGrp="1"/>
          </p:cNvSpPr>
          <p:nvPr>
            <p:ph type="body" sz="half" idx="21" hasCustomPrompt="1"/>
          </p:nvPr>
        </p:nvSpPr>
        <p:spPr>
          <a:xfrm>
            <a:off x="1219200" y="4214483"/>
            <a:ext cx="21945600" cy="4269709"/>
          </a:xfrm>
          <a:prstGeom prst="rect">
            <a:avLst/>
          </a:prstGeom>
        </p:spPr>
        <p:txBody>
          <a:bodyPr anchor="b"/>
          <a:lstStyle/>
          <a:p>
            <a:pPr marL="0" lvl="4" indent="1097280" algn="ctr" defTabSz="975360">
              <a:lnSpc>
                <a:spcPct val="80000"/>
              </a:lnSpc>
              <a:spcBef>
                <a:spcPts val="0"/>
              </a:spcBef>
              <a:buSzTx/>
              <a:buNone/>
              <a:defRPr sz="8960">
                <a:latin typeface="Canela Bold"/>
                <a:ea typeface="Canela Bold"/>
                <a:cs typeface="Canela Bold"/>
                <a:sym typeface="Canela Bold"/>
              </a:defRPr>
            </a:pPr>
            <a:r>
              <a:t>100%
</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quarter" idx="1" hasCustomPrompt="1"/>
          </p:nvPr>
        </p:nvSpPr>
        <p:spPr>
          <a:xfrm>
            <a:off x="1219200" y="11100052"/>
            <a:ext cx="21945602" cy="832614"/>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Attribution</a:t>
            </a:r>
          </a:p>
          <a:p>
            <a:pPr lvl="1"/>
            <a:endParaRPr/>
          </a:p>
          <a:p>
            <a:pPr lvl="2"/>
            <a:endParaRPr/>
          </a:p>
          <a:p>
            <a:pPr lvl="3"/>
            <a:endParaRPr/>
          </a:p>
          <a:p>
            <a:pPr lvl="4"/>
            <a:endParaRPr/>
          </a:p>
        </p:txBody>
      </p:sp>
      <p:sp>
        <p:nvSpPr>
          <p:cNvPr id="116" name="Body Level One…"/>
          <p:cNvSpPr txBox="1">
            <a:spLocks noGrp="1"/>
          </p:cNvSpPr>
          <p:nvPr>
            <p:ph type="body" sz="half" idx="21" hasCustomPrompt="1"/>
          </p:nvPr>
        </p:nvSpPr>
        <p:spPr>
          <a:xfrm>
            <a:off x="1219200" y="4178300"/>
            <a:ext cx="21945600" cy="4416425"/>
          </a:xfrm>
          <a:prstGeom prst="rect">
            <a:avLst/>
          </a:prstGeom>
        </p:spPr>
        <p:txBody>
          <a:bodyPr anchor="ctr"/>
          <a:lstStyle/>
          <a:p>
            <a:pPr marL="0" lvl="4" indent="1700783" algn="ctr" defTabSz="1511808">
              <a:lnSpc>
                <a:spcPct val="80000"/>
              </a:lnSpc>
              <a:spcBef>
                <a:spcPts val="0"/>
              </a:spcBef>
              <a:buSzTx/>
              <a:buNone/>
              <a:defRPr sz="5208">
                <a:latin typeface="Canela Bold"/>
                <a:ea typeface="Canela Bold"/>
                <a:cs typeface="Canela Bold"/>
                <a:sym typeface="Canela Bold"/>
              </a:defRPr>
            </a:pPr>
            <a:r>
              <a:t>“Notable Quote”
</a:t>
            </a:r>
          </a:p>
        </p:txBody>
      </p:sp>
      <p:sp>
        <p:nvSpPr>
          <p:cNvPr id="117"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Sea against sky at sunset 2"/>
          <p:cNvSpPr>
            <a:spLocks noGrp="1"/>
          </p:cNvSpPr>
          <p:nvPr>
            <p:ph type="pic" sz="quarter" idx="21"/>
          </p:nvPr>
        </p:nvSpPr>
        <p:spPr>
          <a:xfrm>
            <a:off x="15744825" y="5581751"/>
            <a:ext cx="7365408" cy="8280402"/>
          </a:xfrm>
          <a:prstGeom prst="rect">
            <a:avLst/>
          </a:prstGeom>
        </p:spPr>
        <p:txBody>
          <a:bodyPr lIns="91439" tIns="45719" rIns="91439" bIns="45719">
            <a:noAutofit/>
          </a:bodyPr>
          <a:lstStyle/>
          <a:p>
            <a:endParaRPr/>
          </a:p>
        </p:txBody>
      </p:sp>
      <p:sp>
        <p:nvSpPr>
          <p:cNvPr id="125" name="Sea against sky at sunset 1"/>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Beach and sea at sunset"/>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each and sea at sunset"/>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Beach and sea at sunset"/>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Presentation Title</a:t>
            </a:r>
          </a:p>
        </p:txBody>
      </p:sp>
      <p:sp>
        <p:nvSpPr>
          <p:cNvPr id="23" name="Body Level One…"/>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100">
                <a:solidFill>
                  <a:srgbClr val="FFFFFF"/>
                </a:solidFill>
                <a:latin typeface="Graphik Medium"/>
                <a:ea typeface="Graphik Medium"/>
                <a:cs typeface="Graphik Medium"/>
                <a:sym typeface="Graphik Medium"/>
              </a:defRPr>
            </a:lvl1pPr>
          </a:lstStyle>
          <a:p>
            <a:r>
              <a:t>Author and Date</a:t>
            </a: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1215494" y="4585101"/>
            <a:ext cx="9757339" cy="2540002"/>
          </a:xfrm>
          <a:prstGeom prst="rect">
            <a:avLst/>
          </a:prstGeom>
        </p:spPr>
        <p:txBody>
          <a:bodyPr anchor="b"/>
          <a:lstStyle/>
          <a:p>
            <a:r>
              <a:t>Slide Title</a:t>
            </a:r>
          </a:p>
        </p:txBody>
      </p:sp>
      <p:sp>
        <p:nvSpPr>
          <p:cNvPr id="33" name="Sea against sky at sunset"/>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Body Level One…"/>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0" algn="ctr" defTabSz="825500">
              <a:lnSpc>
                <a:spcPct val="100000"/>
              </a:lnSpc>
              <a:spcBef>
                <a:spcPts val="0"/>
              </a:spcBef>
              <a:buSzTx/>
              <a:buNone/>
              <a:defRPr spc="-44">
                <a:latin typeface="Graphik Semibold"/>
                <a:ea typeface="Graphik Semibold"/>
                <a:cs typeface="Graphik Semibold"/>
                <a:sym typeface="Graphik Semibold"/>
              </a:defRPr>
            </a:lvl2pPr>
            <a:lvl3pPr marL="0" indent="0" algn="ctr" defTabSz="825500">
              <a:lnSpc>
                <a:spcPct val="100000"/>
              </a:lnSpc>
              <a:spcBef>
                <a:spcPts val="0"/>
              </a:spcBef>
              <a:buSzTx/>
              <a:buNone/>
              <a:defRPr spc="-44">
                <a:latin typeface="Graphik Semibold"/>
                <a:ea typeface="Graphik Semibold"/>
                <a:cs typeface="Graphik Semibold"/>
                <a:sym typeface="Graphik Semibold"/>
              </a:defRPr>
            </a:lvl3pPr>
            <a:lvl4pPr marL="0" indent="0" algn="ctr" defTabSz="825500">
              <a:lnSpc>
                <a:spcPct val="100000"/>
              </a:lnSpc>
              <a:spcBef>
                <a:spcPts val="0"/>
              </a:spcBef>
              <a:buSzTx/>
              <a:buNone/>
              <a:defRPr spc="-44">
                <a:latin typeface="Graphik Semibold"/>
                <a:ea typeface="Graphik Semibold"/>
                <a:cs typeface="Graphik Semibold"/>
                <a:sym typeface="Graphik Semibold"/>
              </a:defRPr>
            </a:lvl4pPr>
            <a:lvl5pPr marL="0" indent="0" algn="ctr" defTabSz="825500">
              <a:lnSpc>
                <a:spcPct val="100000"/>
              </a:lnSpc>
              <a:spcBef>
                <a:spcPts val="0"/>
              </a:spcBef>
              <a:buSzTx/>
              <a:buNone/>
              <a:defRPr spc="-44">
                <a:latin typeface="Graphik Semibold"/>
                <a:ea typeface="Graphik Semibold"/>
                <a:cs typeface="Graphik Semibold"/>
                <a:sym typeface="Graphik Semibold"/>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4" name="Slide Subtitle"/>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100">
                <a:latin typeface="Graphik Semibold"/>
                <a:ea typeface="Graphik Semibold"/>
                <a:cs typeface="Graphik Semibold"/>
                <a:sym typeface="Graphik Semibold"/>
              </a:defRPr>
            </a:lvl1pPr>
          </a:lstStyle>
          <a:p>
            <a:r>
              <a:t>Slide Subtitle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19200" y="4013200"/>
            <a:ext cx="21945600" cy="8487148"/>
          </a:xfrm>
          <a:prstGeom prst="rect">
            <a:avLst/>
          </a:prstGeom>
        </p:spPr>
        <p:txBody>
          <a:bodyPr numCol="2" spcCol="2558383"/>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219200" y="774700"/>
            <a:ext cx="9753600" cy="1600200"/>
          </a:xfrm>
          <a:prstGeom prst="rect">
            <a:avLst/>
          </a:prstGeom>
        </p:spPr>
        <p:txBody>
          <a:bodyPr/>
          <a:lstStyle/>
          <a:p>
            <a:r>
              <a:t>Slide Title</a:t>
            </a:r>
          </a:p>
        </p:txBody>
      </p:sp>
      <p:sp>
        <p:nvSpPr>
          <p:cNvPr id="61" name="Sea against sky at sunset"/>
          <p:cNvSpPr>
            <a:spLocks noGrp="1"/>
          </p:cNvSpPr>
          <p:nvPr>
            <p:ph type="pic" idx="21"/>
          </p:nvPr>
        </p:nvSpPr>
        <p:spPr>
          <a:xfrm>
            <a:off x="12192644" y="718588"/>
            <a:ext cx="10972801" cy="12329625"/>
          </a:xfrm>
          <a:prstGeom prst="rect">
            <a:avLst/>
          </a:prstGeom>
        </p:spPr>
        <p:txBody>
          <a:bodyPr lIns="91439" tIns="45719" rIns="91439" bIns="45719">
            <a:noAutofit/>
          </a:bodyPr>
          <a:lstStyle/>
          <a:p>
            <a:endParaRPr/>
          </a:p>
        </p:txBody>
      </p:sp>
      <p:sp>
        <p:nvSpPr>
          <p:cNvPr id="62" name="Body Level One…"/>
          <p:cNvSpPr txBox="1">
            <a:spLocks noGrp="1"/>
          </p:cNvSpPr>
          <p:nvPr>
            <p:ph type="body" sz="quarter" idx="1"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Slide Subtitle</a:t>
            </a:r>
          </a:p>
          <a:p>
            <a:pPr lvl="1"/>
            <a:endParaRPr/>
          </a:p>
          <a:p>
            <a:pPr lvl="2"/>
            <a:endParaRPr/>
          </a:p>
          <a:p>
            <a:pPr lvl="3"/>
            <a:endParaRPr/>
          </a:p>
          <a:p>
            <a:pPr lvl="4"/>
            <a:endParaRPr/>
          </a:p>
        </p:txBody>
      </p:sp>
      <p:sp>
        <p:nvSpPr>
          <p:cNvPr id="63" name="Body Level One…"/>
          <p:cNvSpPr txBox="1">
            <a:spLocks noGrp="1"/>
          </p:cNvSpPr>
          <p:nvPr>
            <p:ph type="body" sz="half" idx="22" hasCustomPrompt="1"/>
          </p:nvPr>
        </p:nvSpPr>
        <p:spPr>
          <a:xfrm>
            <a:off x="1219199" y="4023221"/>
            <a:ext cx="9757571" cy="8384679"/>
          </a:xfrm>
          <a:prstGeom prst="rect">
            <a:avLst/>
          </a:prstGeom>
        </p:spPr>
        <p:txBody>
          <a:bodyPr/>
          <a:lstStyle/>
          <a:p>
            <a:r>
              <a:t>Slide bullet text</a:t>
            </a:r>
          </a:p>
        </p:txBody>
      </p:sp>
      <p:sp>
        <p:nvSpPr>
          <p:cNvPr id="64" name="Slide Number"/>
          <p:cNvSpPr txBox="1">
            <a:spLocks noGrp="1"/>
          </p:cNvSpPr>
          <p:nvPr>
            <p:ph type="sldNum" sz="quarter" idx="2"/>
          </p:nvPr>
        </p:nvSpPr>
        <p:spPr>
          <a:xfrm>
            <a:off x="12004040"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19200" y="3242269"/>
            <a:ext cx="21945600" cy="6604002"/>
          </a:xfrm>
          <a:prstGeom prst="rect">
            <a:avLst/>
          </a:prstGeom>
        </p:spPr>
        <p:txBody>
          <a:bodyPr anchor="ctr"/>
          <a:lstStyle>
            <a:lvl1pPr>
              <a:defRPr sz="12800" spc="0"/>
            </a:lvl1pPr>
          </a:lstStyle>
          <a:p>
            <a:r>
              <a:t>Section Title</a:t>
            </a:r>
          </a:p>
        </p:txBody>
      </p:sp>
      <p:sp>
        <p:nvSpPr>
          <p:cNvPr id="72"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Body Level One…"/>
          <p:cNvSpPr txBox="1">
            <a:spLocks noGrp="1"/>
          </p:cNvSpPr>
          <p:nvPr>
            <p:ph type="body" sz="quarter" idx="1" hasCustomPrompt="1"/>
          </p:nvPr>
        </p:nvSpPr>
        <p:spPr>
          <a:xfrm>
            <a:off x="1219200" y="2384648"/>
            <a:ext cx="21945602" cy="832614"/>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Slide Subtitle</a:t>
            </a:r>
          </a:p>
          <a:p>
            <a:pPr lvl="1"/>
            <a:endParaRPr/>
          </a:p>
          <a:p>
            <a:pPr lvl="2"/>
            <a:endParaRPr/>
          </a:p>
          <a:p>
            <a:pPr lvl="3"/>
            <a:endParaRPr/>
          </a:p>
          <a:p>
            <a:pPr lvl="4"/>
            <a:endParaRPr/>
          </a:p>
        </p:txBody>
      </p:sp>
      <p:sp>
        <p:nvSpPr>
          <p:cNvPr id="81"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prstGeom prst="rect">
            <a:avLst/>
          </a:prstGeom>
        </p:spPr>
        <p:txBody>
          <a:bodyPr/>
          <a:lstStyle/>
          <a:p>
            <a:r>
              <a:t>Agenda Title</a:t>
            </a:r>
          </a:p>
        </p:txBody>
      </p:sp>
      <p:sp>
        <p:nvSpPr>
          <p:cNvPr id="89" name="Body Level One…"/>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0" defTabSz="825500">
              <a:lnSpc>
                <a:spcPct val="100000"/>
              </a:lnSpc>
              <a:buSzTx/>
              <a:buNone/>
              <a:defRPr sz="6800" spc="-136">
                <a:latin typeface="Canela Deck Regular"/>
                <a:ea typeface="Canela Deck Regular"/>
                <a:cs typeface="Canela Deck Regular"/>
                <a:sym typeface="Canela Deck Regular"/>
              </a:defRPr>
            </a:lvl2pPr>
            <a:lvl3pPr marL="0" indent="0" defTabSz="825500">
              <a:lnSpc>
                <a:spcPct val="100000"/>
              </a:lnSpc>
              <a:buSzTx/>
              <a:buNone/>
              <a:defRPr sz="6800" spc="-136">
                <a:latin typeface="Canela Deck Regular"/>
                <a:ea typeface="Canela Deck Regular"/>
                <a:cs typeface="Canela Deck Regular"/>
                <a:sym typeface="Canela Deck Regular"/>
              </a:defRPr>
            </a:lvl3pPr>
            <a:lvl4pPr marL="0" indent="0" defTabSz="825500">
              <a:lnSpc>
                <a:spcPct val="100000"/>
              </a:lnSpc>
              <a:buSzTx/>
              <a:buNone/>
              <a:defRPr sz="6800" spc="-136">
                <a:latin typeface="Canela Deck Regular"/>
                <a:ea typeface="Canela Deck Regular"/>
                <a:cs typeface="Canela Deck Regular"/>
                <a:sym typeface="Canela Deck Regular"/>
              </a:defRPr>
            </a:lvl4pPr>
            <a:lvl5pPr marL="0" indent="0" defTabSz="825500">
              <a:lnSpc>
                <a:spcPct val="100000"/>
              </a:lnSpc>
              <a:buSzTx/>
              <a:buNone/>
              <a:defRPr sz="6800" spc="-136">
                <a:latin typeface="Canela Deck Regular"/>
                <a:ea typeface="Canela Deck Regular"/>
                <a:cs typeface="Canela Deck Regular"/>
                <a:sym typeface="Canela Deck Regular"/>
              </a:defRPr>
            </a:lvl5pPr>
          </a:lstStyle>
          <a:p>
            <a:r>
              <a:t>Agenda Topics</a:t>
            </a:r>
          </a:p>
          <a:p>
            <a:pPr lvl="1"/>
            <a:endParaRPr/>
          </a:p>
          <a:p>
            <a:pPr lvl="2"/>
            <a:endParaRPr/>
          </a:p>
          <a:p>
            <a:pPr lvl="3"/>
            <a:endParaRPr/>
          </a:p>
          <a:p>
            <a:pPr lvl="4"/>
            <a:endParaRPr/>
          </a:p>
        </p:txBody>
      </p:sp>
      <p:sp>
        <p:nvSpPr>
          <p:cNvPr id="90" name="Agenda Subtitle"/>
          <p:cNvSpPr txBox="1">
            <a:spLocks noGrp="1"/>
          </p:cNvSpPr>
          <p:nvPr>
            <p:ph type="body" sz="quarter" idx="21" hasCustomPrompt="1"/>
          </p:nvPr>
        </p:nvSpPr>
        <p:spPr>
          <a:xfrm>
            <a:off x="1219200" y="2387114"/>
            <a:ext cx="21945602" cy="832614"/>
          </a:xfrm>
          <a:prstGeom prst="rect">
            <a:avLst/>
          </a:prstGeom>
        </p:spPr>
        <p:txBody>
          <a:bodyPr/>
          <a:lstStyle>
            <a:lvl1pPr marL="0" indent="0" algn="ctr" defTabSz="825500">
              <a:lnSpc>
                <a:spcPct val="100000"/>
              </a:lnSpc>
              <a:spcBef>
                <a:spcPts val="0"/>
              </a:spcBef>
              <a:buSzTx/>
              <a:buNone/>
              <a:defRPr spc="-100">
                <a:latin typeface="Graphik Semibold"/>
                <a:ea typeface="Graphik Semibold"/>
                <a:cs typeface="Graphik Semibold"/>
                <a:sym typeface="Graphik Semibold"/>
              </a:defRPr>
            </a:lvl1pPr>
          </a:lstStyle>
          <a:p>
            <a:r>
              <a:t>Agenda Subtitle</a:t>
            </a:r>
          </a:p>
        </p:txBody>
      </p:sp>
      <p:sp>
        <p:nvSpPr>
          <p:cNvPr id="91"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97690"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1pPr>
      <a:lvl2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2pPr>
      <a:lvl3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3pPr>
      <a:lvl4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4pPr>
      <a:lvl5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5pPr>
      <a:lvl6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6pPr>
      <a:lvl7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7pPr>
      <a:lvl8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8pPr>
      <a:lvl9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9pPr>
    </p:titleStyle>
    <p:bodyStyle>
      <a:lvl1pPr marL="5461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www.asvspoof.org/asvspoof2019/asvspoof2019_evaluation_plan.pdf"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2.png"/><Relationship Id="rId4" Type="http://schemas.openxmlformats.org/officeDocument/2006/relationships/audio" Target="../media/media2.wav"/><Relationship Id="rId9"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51" name="Guided by: Professor Shivanjali Khare"/>
          <p:cNvSpPr txBox="1">
            <a:spLocks noGrp="1"/>
          </p:cNvSpPr>
          <p:nvPr>
            <p:ph type="body" sz="quarter" idx="1"/>
          </p:nvPr>
        </p:nvSpPr>
        <p:spPr>
          <a:xfrm>
            <a:off x="1219199" y="11986162"/>
            <a:ext cx="21945600" cy="605792"/>
          </a:xfrm>
          <a:prstGeom prst="rect">
            <a:avLst/>
          </a:prstGeom>
        </p:spPr>
        <p:txBody>
          <a:bodyPr/>
          <a:lstStyle>
            <a:lvl1pPr>
              <a:defRPr spc="-100">
                <a:latin typeface="+mn-lt"/>
                <a:ea typeface="+mn-ea"/>
                <a:cs typeface="+mn-cs"/>
                <a:sym typeface="Helvetica"/>
              </a:defRPr>
            </a:lvl1pPr>
          </a:lstStyle>
          <a:p>
            <a:r>
              <a:t>Guided by: Professor Shivanjali Khare</a:t>
            </a:r>
          </a:p>
        </p:txBody>
      </p:sp>
      <p:sp>
        <p:nvSpPr>
          <p:cNvPr id="152" name="AI Term Project…"/>
          <p:cNvSpPr txBox="1">
            <a:spLocks noGrp="1"/>
          </p:cNvSpPr>
          <p:nvPr>
            <p:ph type="title"/>
          </p:nvPr>
        </p:nvSpPr>
        <p:spPr>
          <a:xfrm>
            <a:off x="1219200" y="2761305"/>
            <a:ext cx="21945600" cy="4267202"/>
          </a:xfrm>
          <a:prstGeom prst="rect">
            <a:avLst/>
          </a:prstGeom>
        </p:spPr>
        <p:txBody>
          <a:bodyPr/>
          <a:lstStyle/>
          <a:p>
            <a:pPr>
              <a:defRPr b="1" spc="-200">
                <a:latin typeface="Times New Roman"/>
                <a:ea typeface="Times New Roman"/>
                <a:cs typeface="Times New Roman"/>
                <a:sym typeface="Times New Roman"/>
              </a:defRPr>
            </a:pPr>
            <a:r>
              <a:t>AI Term Project </a:t>
            </a:r>
          </a:p>
          <a:p>
            <a:pPr>
              <a:defRPr b="1" spc="-200">
                <a:latin typeface="Times New Roman"/>
                <a:ea typeface="Times New Roman"/>
                <a:cs typeface="Times New Roman"/>
                <a:sym typeface="Times New Roman"/>
              </a:defRPr>
            </a:pPr>
            <a:r>
              <a:t>Spring 2024</a:t>
            </a:r>
          </a:p>
        </p:txBody>
      </p:sp>
      <p:sp>
        <p:nvSpPr>
          <p:cNvPr id="153" name="Group Members:…"/>
          <p:cNvSpPr txBox="1"/>
          <p:nvPr/>
        </p:nvSpPr>
        <p:spPr>
          <a:xfrm>
            <a:off x="1219200" y="7567579"/>
            <a:ext cx="21945600" cy="225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652144">
              <a:lnSpc>
                <a:spcPct val="100000"/>
              </a:lnSpc>
              <a:defRPr sz="4700" b="1" spc="-99">
                <a:latin typeface="+mn-lt"/>
                <a:ea typeface="+mn-ea"/>
                <a:cs typeface="+mn-cs"/>
                <a:sym typeface="Helvetica"/>
              </a:defRPr>
            </a:pPr>
            <a:r>
              <a:t>Group Members:</a:t>
            </a:r>
            <a:endParaRPr spc="-47"/>
          </a:p>
          <a:p>
            <a:pPr defTabSz="652144">
              <a:lnSpc>
                <a:spcPct val="100000"/>
              </a:lnSpc>
              <a:defRPr sz="4700" b="1" spc="-99">
                <a:latin typeface="+mn-lt"/>
                <a:ea typeface="+mn-ea"/>
                <a:cs typeface="+mn-cs"/>
                <a:sym typeface="Helvetica"/>
              </a:defRPr>
            </a:pPr>
            <a:r>
              <a:t>Tanushree Arora</a:t>
            </a:r>
            <a:endParaRPr spc="-47"/>
          </a:p>
          <a:p>
            <a:pPr defTabSz="652144">
              <a:lnSpc>
                <a:spcPct val="100000"/>
              </a:lnSpc>
              <a:defRPr sz="4700" b="1" spc="-99">
                <a:latin typeface="+mn-lt"/>
                <a:ea typeface="+mn-ea"/>
                <a:cs typeface="+mn-cs"/>
                <a:sym typeface="Helvetica"/>
              </a:defRPr>
            </a:pPr>
            <a:r>
              <a:t>Tarasha Bansal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85" name="Evaluation"/>
          <p:cNvSpPr txBox="1">
            <a:spLocks noGrp="1"/>
          </p:cNvSpPr>
          <p:nvPr>
            <p:ph type="title"/>
          </p:nvPr>
        </p:nvSpPr>
        <p:spPr>
          <a:prstGeom prst="rect">
            <a:avLst/>
          </a:prstGeom>
        </p:spPr>
        <p:txBody>
          <a:bodyPr lIns="50800" tIns="50800" rIns="50800" bIns="50800" anchor="t">
            <a:normAutofit/>
          </a:bodyPr>
          <a:lstStyle>
            <a:lvl1pPr defTabSz="2292094">
              <a:defRPr spc="-100"/>
            </a:lvl1pPr>
          </a:lstStyle>
          <a:p>
            <a:r>
              <a:rPr lang="en-US" dirty="0"/>
              <a:t>Result Parameters </a:t>
            </a:r>
            <a:r>
              <a:rPr dirty="0"/>
              <a:t>for CNN</a:t>
            </a:r>
          </a:p>
        </p:txBody>
      </p:sp>
      <p:sp>
        <p:nvSpPr>
          <p:cNvPr id="186" name="Evaluation can be done based on Accuracy, Precision, Recall and F1_score for both the valid and test datasets which we will compute for our trained model."/>
          <p:cNvSpPr txBox="1">
            <a:spLocks noGrp="1"/>
          </p:cNvSpPr>
          <p:nvPr>
            <p:ph type="body" idx="1"/>
          </p:nvPr>
        </p:nvSpPr>
        <p:spPr>
          <a:xfrm>
            <a:off x="1219199" y="4013200"/>
            <a:ext cx="21948578" cy="8483600"/>
          </a:xfrm>
          <a:prstGeom prst="rect">
            <a:avLst/>
          </a:prstGeom>
        </p:spPr>
        <p:txBody>
          <a:bodyPr lIns="50800" tIns="50800" rIns="50800" bIns="50800" anchor="t">
            <a:normAutofit/>
          </a:bodyPr>
          <a:lstStyle/>
          <a:p>
            <a:pPr>
              <a:defRPr>
                <a:latin typeface="+mn-lt"/>
                <a:ea typeface="+mn-ea"/>
                <a:cs typeface="+mn-cs"/>
                <a:sym typeface="Helvetica"/>
              </a:defRPr>
            </a:pPr>
            <a:r>
              <a:rPr dirty="0"/>
              <a:t>Model Accuracy</a:t>
            </a:r>
            <a:r>
              <a:rPr lang="en-US" dirty="0"/>
              <a:t> </a:t>
            </a:r>
            <a:endParaRPr/>
          </a:p>
          <a:p>
            <a:pPr>
              <a:defRPr>
                <a:latin typeface="+mn-lt"/>
                <a:ea typeface="+mn-ea"/>
                <a:cs typeface="+mn-cs"/>
                <a:sym typeface="Helvetica"/>
              </a:defRPr>
            </a:pPr>
            <a:r>
              <a:rPr dirty="0"/>
              <a:t>Model Loss</a:t>
            </a:r>
          </a:p>
          <a:p>
            <a:pPr>
              <a:defRPr>
                <a:latin typeface="+mn-lt"/>
                <a:ea typeface="+mn-ea"/>
                <a:cs typeface="+mn-cs"/>
                <a:sym typeface="Helvetica"/>
              </a:defRPr>
            </a:pPr>
            <a:r>
              <a:rPr dirty="0"/>
              <a:t>Confusion Matrix</a:t>
            </a:r>
            <a:r>
              <a:rPr lang="en-US" dirty="0"/>
              <a:t> </a:t>
            </a:r>
            <a:endParaRPr dirty="0"/>
          </a:p>
          <a:p>
            <a:pPr>
              <a:defRPr>
                <a:latin typeface="+mn-lt"/>
                <a:ea typeface="+mn-ea"/>
                <a:cs typeface="+mn-cs"/>
                <a:sym typeface="Helvetica"/>
              </a:defRPr>
            </a:pPr>
            <a:r>
              <a:rPr dirty="0"/>
              <a:t>Performance Metrics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88" name="Evaluation"/>
          <p:cNvSpPr txBox="1">
            <a:spLocks noGrp="1"/>
          </p:cNvSpPr>
          <p:nvPr>
            <p:ph type="title"/>
          </p:nvPr>
        </p:nvSpPr>
        <p:spPr>
          <a:prstGeom prst="rect">
            <a:avLst/>
          </a:prstGeom>
        </p:spPr>
        <p:txBody>
          <a:bodyPr/>
          <a:lstStyle>
            <a:lvl1pPr defTabSz="2292094">
              <a:defRPr spc="-100"/>
            </a:lvl1pPr>
          </a:lstStyle>
          <a:p>
            <a:r>
              <a:t>Overview for LSTM </a:t>
            </a:r>
          </a:p>
        </p:txBody>
      </p:sp>
      <p:sp>
        <p:nvSpPr>
          <p:cNvPr id="189" name="Evaluation can be done based on Accuracy, Precision, Recall and F1_score for both the valid and test datasets which we will compute for our trained model."/>
          <p:cNvSpPr txBox="1">
            <a:spLocks noGrp="1"/>
          </p:cNvSpPr>
          <p:nvPr>
            <p:ph type="body" idx="1"/>
          </p:nvPr>
        </p:nvSpPr>
        <p:spPr>
          <a:xfrm>
            <a:off x="1219199" y="4013200"/>
            <a:ext cx="21948578" cy="8483600"/>
          </a:xfrm>
          <a:prstGeom prst="rect">
            <a:avLst/>
          </a:prstGeom>
        </p:spPr>
        <p:txBody>
          <a:bodyPr/>
          <a:lstStyle/>
          <a:p>
            <a:pPr>
              <a:defRPr>
                <a:latin typeface="+mn-lt"/>
                <a:ea typeface="+mn-ea"/>
                <a:cs typeface="+mn-cs"/>
                <a:sym typeface="Helvetica"/>
              </a:defRPr>
            </a:pPr>
            <a:r>
              <a:t>LSTM (Long Short Term Memory) is a recurrent Neural Network (RNN), mostly used in the field of Deep Learning</a:t>
            </a:r>
          </a:p>
          <a:p>
            <a:pPr>
              <a:defRPr>
                <a:latin typeface="+mn-lt"/>
                <a:ea typeface="+mn-ea"/>
                <a:cs typeface="+mn-cs"/>
                <a:sym typeface="Helvetica"/>
              </a:defRPr>
            </a:pPr>
            <a:r>
              <a:t>They have feedback connections which make them capable of processing entire sequences of data. </a:t>
            </a:r>
          </a:p>
          <a:p>
            <a:pPr>
              <a:defRPr>
                <a:latin typeface="+mn-lt"/>
                <a:ea typeface="+mn-ea"/>
                <a:cs typeface="+mn-cs"/>
                <a:sym typeface="Helvetica"/>
              </a:defRPr>
            </a:pPr>
            <a:r>
              <a:t>The capability of LSTM to remember and forget information selectively makes it very effective for speech recognition where the context or sequence of past information is key to understanding the current input.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91" name="Evaluation"/>
          <p:cNvSpPr txBox="1">
            <a:spLocks noGrp="1"/>
          </p:cNvSpPr>
          <p:nvPr>
            <p:ph type="title"/>
          </p:nvPr>
        </p:nvSpPr>
        <p:spPr>
          <a:prstGeom prst="rect">
            <a:avLst/>
          </a:prstGeom>
        </p:spPr>
        <p:txBody>
          <a:bodyPr/>
          <a:lstStyle>
            <a:lvl1pPr defTabSz="2292094">
              <a:defRPr spc="-100"/>
            </a:lvl1pPr>
          </a:lstStyle>
          <a:p>
            <a:r>
              <a:t>Feature Extraction</a:t>
            </a:r>
          </a:p>
        </p:txBody>
      </p:sp>
      <p:sp>
        <p:nvSpPr>
          <p:cNvPr id="192" name="Evaluation can be done based on Accuracy, Precision, Recall and F1_score for both the valid and test datasets which we will compute for our trained model."/>
          <p:cNvSpPr txBox="1">
            <a:spLocks noGrp="1"/>
          </p:cNvSpPr>
          <p:nvPr>
            <p:ph type="body" idx="1"/>
          </p:nvPr>
        </p:nvSpPr>
        <p:spPr>
          <a:xfrm>
            <a:off x="1217711" y="3989503"/>
            <a:ext cx="21948578" cy="8483601"/>
          </a:xfrm>
          <a:prstGeom prst="rect">
            <a:avLst/>
          </a:prstGeom>
        </p:spPr>
        <p:txBody>
          <a:bodyPr lIns="50800" tIns="50800" rIns="50800" bIns="50800" anchor="t">
            <a:normAutofit/>
          </a:bodyPr>
          <a:lstStyle/>
          <a:p>
            <a:pPr marL="571500" indent="-571500">
              <a:buFont typeface="Arial"/>
              <a:buChar char="•"/>
              <a:defRPr>
                <a:latin typeface="+mn-lt"/>
                <a:ea typeface="+mn-ea"/>
                <a:cs typeface="+mn-cs"/>
                <a:sym typeface="Helvetica"/>
              </a:defRPr>
            </a:pPr>
            <a:r>
              <a:rPr lang="en-US" dirty="0"/>
              <a:t>Mel Frequency Cepstral Coefficients (MFCCs) are one of the most popular feature representations used for sound analysis, particularly in speech and audio recognition tasks. MFCCs provide a way to capture the timbral and textural aspects of sound in a form that is well-suited for machine learning models, especially those dealing with audio signals like voice.</a:t>
            </a:r>
            <a:endParaRPr lang="en-US"/>
          </a:p>
          <a:p>
            <a:pPr marL="571500" indent="-571500">
              <a:buFont typeface="Arial"/>
              <a:buChar char="•"/>
              <a:defRPr>
                <a:latin typeface="+mn-lt"/>
                <a:ea typeface="+mn-ea"/>
                <a:cs typeface="+mn-cs"/>
                <a:sym typeface="Helvetica"/>
              </a:defRPr>
            </a:pPr>
            <a:r>
              <a:rPr lang="en-US" dirty="0">
                <a:latin typeface="+mn-lt"/>
                <a:ea typeface="+mn-ea"/>
                <a:cs typeface="+mn-cs"/>
              </a:rPr>
              <a:t>For this project, we </a:t>
            </a:r>
            <a:r>
              <a:rPr lang="en-US" dirty="0">
                <a:ea typeface="+mn-ea"/>
                <a:cs typeface="+mn-cs"/>
              </a:rPr>
              <a:t>use a function to extract features from the audio file that loads an audio file, computes the MFCCs, and transposes the result so that each time-step is a row, and each feature (MFCC) is a column, suitable for LSTM processing.</a:t>
            </a:r>
            <a:br>
              <a:rPr lang="en-US" dirty="0"/>
            </a:br>
            <a:endParaRPr lang="en-US"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94" name="Evaluation"/>
          <p:cNvSpPr txBox="1">
            <a:spLocks noGrp="1"/>
          </p:cNvSpPr>
          <p:nvPr>
            <p:ph type="title"/>
          </p:nvPr>
        </p:nvSpPr>
        <p:spPr>
          <a:xfrm>
            <a:off x="6787694" y="1128335"/>
            <a:ext cx="10744200" cy="1727200"/>
          </a:xfrm>
          <a:prstGeom prst="rect">
            <a:avLst/>
          </a:prstGeom>
        </p:spPr>
        <p:txBody>
          <a:bodyPr/>
          <a:lstStyle>
            <a:lvl1pPr defTabSz="2292094">
              <a:defRPr spc="-100"/>
            </a:lvl1pPr>
          </a:lstStyle>
          <a:p>
            <a:r>
              <a:t>Methodology for LSTM</a:t>
            </a:r>
          </a:p>
        </p:txBody>
      </p:sp>
      <p:sp>
        <p:nvSpPr>
          <p:cNvPr id="195" name="Evaluation can be done based on Accuracy, Precision, Recall and F1_score for both the valid and test datasets which we will compute for our trained model."/>
          <p:cNvSpPr txBox="1">
            <a:spLocks noGrp="1"/>
          </p:cNvSpPr>
          <p:nvPr>
            <p:ph type="body" idx="1"/>
          </p:nvPr>
        </p:nvSpPr>
        <p:spPr>
          <a:xfrm>
            <a:off x="1219199" y="4013200"/>
            <a:ext cx="21948578" cy="8483600"/>
          </a:xfrm>
          <a:prstGeom prst="rect">
            <a:avLst/>
          </a:prstGeom>
        </p:spPr>
        <p:txBody>
          <a:bodyPr lIns="50800" tIns="50800" rIns="50800" bIns="50800" anchor="t">
            <a:normAutofit/>
          </a:bodyPr>
          <a:lstStyle/>
          <a:p>
            <a:pPr>
              <a:defRPr>
                <a:latin typeface="+mn-lt"/>
                <a:ea typeface="+mn-ea"/>
                <a:cs typeface="+mn-cs"/>
                <a:sym typeface="Helvetica"/>
              </a:defRPr>
            </a:pPr>
            <a:r>
              <a:rPr dirty="0"/>
              <a:t>For performing LSTM on our audio datasets, we extract the features of the audio using MFCC</a:t>
            </a:r>
            <a:r>
              <a:rPr lang="en-US" dirty="0"/>
              <a:t> as explained.</a:t>
            </a:r>
            <a:endParaRPr dirty="0"/>
          </a:p>
          <a:p>
            <a:pPr>
              <a:defRPr>
                <a:latin typeface="+mn-lt"/>
                <a:ea typeface="+mn-ea"/>
                <a:cs typeface="+mn-cs"/>
                <a:sym typeface="Helvetica"/>
              </a:defRPr>
            </a:pPr>
            <a:r>
              <a:rPr lang="en-US" dirty="0"/>
              <a:t>Next, we split </a:t>
            </a:r>
            <a:r>
              <a:rPr dirty="0"/>
              <a:t>the </a:t>
            </a:r>
            <a:r>
              <a:rPr lang="en-US" dirty="0"/>
              <a:t>data into 75% training data and </a:t>
            </a:r>
            <a:r>
              <a:rPr lang="en-US"/>
              <a:t>25% test data sets.</a:t>
            </a:r>
            <a:endParaRPr lang="en-US" dirty="0"/>
          </a:p>
          <a:p>
            <a:pPr>
              <a:defRPr>
                <a:latin typeface="+mn-lt"/>
                <a:ea typeface="+mn-ea"/>
                <a:cs typeface="+mn-cs"/>
                <a:sym typeface="Helvetica"/>
              </a:defRPr>
            </a:pPr>
            <a:r>
              <a:rPr lang="en-US" dirty="0"/>
              <a:t>We use this data to create</a:t>
            </a:r>
            <a:r>
              <a:rPr lang="en-US"/>
              <a:t> and fit our model with 10 epoch for best results.</a:t>
            </a:r>
          </a:p>
          <a:p>
            <a:pPr>
              <a:defRPr>
                <a:latin typeface="+mn-lt"/>
                <a:ea typeface="+mn-ea"/>
                <a:cs typeface="+mn-cs"/>
                <a:sym typeface="Helvetica"/>
              </a:defRPr>
            </a:pPr>
            <a:r>
              <a:rPr lang="en-US" dirty="0"/>
              <a:t>Post this we calculate the metrics to evaluate the model.</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97" name="Evaluation"/>
          <p:cNvSpPr txBox="1">
            <a:spLocks noGrp="1"/>
          </p:cNvSpPr>
          <p:nvPr>
            <p:ph type="title"/>
          </p:nvPr>
        </p:nvSpPr>
        <p:spPr>
          <a:prstGeom prst="rect">
            <a:avLst/>
          </a:prstGeom>
        </p:spPr>
        <p:txBody>
          <a:bodyPr lIns="50800" tIns="50800" rIns="50800" bIns="50800" anchor="t">
            <a:normAutofit/>
          </a:bodyPr>
          <a:lstStyle>
            <a:lvl1pPr defTabSz="2292094">
              <a:defRPr spc="-100"/>
            </a:lvl1pPr>
          </a:lstStyle>
          <a:p>
            <a:r>
              <a:rPr lang="en-US" dirty="0"/>
              <a:t>Result Parameters </a:t>
            </a:r>
            <a:r>
              <a:rPr dirty="0"/>
              <a:t>for LSTM</a:t>
            </a:r>
          </a:p>
        </p:txBody>
      </p:sp>
      <p:sp>
        <p:nvSpPr>
          <p:cNvPr id="198" name="Evaluation can be done based on Accuracy, Precision, Recall and F1_score for both the valid and test datasets which we will compute for our trained model."/>
          <p:cNvSpPr txBox="1">
            <a:spLocks noGrp="1"/>
          </p:cNvSpPr>
          <p:nvPr>
            <p:ph type="body" idx="1"/>
          </p:nvPr>
        </p:nvSpPr>
        <p:spPr>
          <a:xfrm>
            <a:off x="1219199" y="4013200"/>
            <a:ext cx="21948578" cy="8483600"/>
          </a:xfrm>
          <a:prstGeom prst="rect">
            <a:avLst/>
          </a:prstGeom>
        </p:spPr>
        <p:txBody>
          <a:bodyPr lIns="50800" tIns="50800" rIns="50800" bIns="50800" anchor="t">
            <a:normAutofit/>
          </a:bodyPr>
          <a:lstStyle/>
          <a:p>
            <a:pPr>
              <a:defRPr>
                <a:latin typeface="+mn-lt"/>
                <a:ea typeface="+mn-ea"/>
                <a:cs typeface="+mn-cs"/>
                <a:sym typeface="Helvetica"/>
              </a:defRPr>
            </a:pPr>
            <a:r>
              <a:rPr dirty="0"/>
              <a:t>Model Accuracy</a:t>
            </a:r>
            <a:r>
              <a:rPr lang="en-US" dirty="0"/>
              <a:t> </a:t>
            </a:r>
            <a:endParaRPr lang="en-US"/>
          </a:p>
          <a:p>
            <a:pPr>
              <a:defRPr>
                <a:latin typeface="+mn-lt"/>
                <a:ea typeface="+mn-ea"/>
                <a:cs typeface="+mn-cs"/>
                <a:sym typeface="Helvetica"/>
              </a:defRPr>
            </a:pPr>
            <a:r>
              <a:rPr dirty="0"/>
              <a:t>Model Loss</a:t>
            </a:r>
          </a:p>
          <a:p>
            <a:pPr>
              <a:defRPr>
                <a:latin typeface="+mn-lt"/>
                <a:ea typeface="+mn-ea"/>
                <a:cs typeface="+mn-cs"/>
                <a:sym typeface="Helvetica"/>
              </a:defRPr>
            </a:pPr>
            <a:r>
              <a:rPr dirty="0"/>
              <a:t>Confusion Matrix</a:t>
            </a:r>
            <a:r>
              <a:rPr lang="en-US" dirty="0"/>
              <a:t> </a:t>
            </a:r>
            <a:endParaRPr dirty="0"/>
          </a:p>
          <a:p>
            <a:pPr>
              <a:defRPr>
                <a:latin typeface="+mn-lt"/>
                <a:ea typeface="+mn-ea"/>
                <a:cs typeface="+mn-cs"/>
                <a:sym typeface="Helvetica"/>
              </a:defRPr>
            </a:pPr>
            <a:r>
              <a:rPr dirty="0"/>
              <a:t>Performance Metrics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00" name="Evaluation"/>
          <p:cNvSpPr txBox="1">
            <a:spLocks noGrp="1"/>
          </p:cNvSpPr>
          <p:nvPr>
            <p:ph type="title"/>
          </p:nvPr>
        </p:nvSpPr>
        <p:spPr>
          <a:prstGeom prst="rect">
            <a:avLst/>
          </a:prstGeom>
        </p:spPr>
        <p:txBody>
          <a:bodyPr/>
          <a:lstStyle>
            <a:lvl1pPr defTabSz="2292094">
              <a:defRPr spc="-100"/>
            </a:lvl1pPr>
          </a:lstStyle>
          <a:p>
            <a:r>
              <a:t>Evaluation of Models</a:t>
            </a:r>
          </a:p>
        </p:txBody>
      </p:sp>
      <p:sp>
        <p:nvSpPr>
          <p:cNvPr id="201" name="Evaluation can be done based on Accuracy, Precision, Recall and F1_score for both the valid and test datasets which we will compute for our trained model."/>
          <p:cNvSpPr txBox="1">
            <a:spLocks noGrp="1"/>
          </p:cNvSpPr>
          <p:nvPr>
            <p:ph type="body" idx="1"/>
          </p:nvPr>
        </p:nvSpPr>
        <p:spPr>
          <a:xfrm>
            <a:off x="1219199" y="4013200"/>
            <a:ext cx="21948578" cy="8483600"/>
          </a:xfrm>
          <a:prstGeom prst="rect">
            <a:avLst/>
          </a:prstGeom>
        </p:spPr>
        <p:txBody>
          <a:bodyPr lIns="50800" tIns="50800" rIns="50800" bIns="50800" anchor="t">
            <a:normAutofit/>
          </a:bodyPr>
          <a:lstStyle/>
          <a:p>
            <a:pPr marL="0" indent="0">
              <a:buNone/>
              <a:defRPr>
                <a:latin typeface="+mn-lt"/>
                <a:ea typeface="+mn-ea"/>
                <a:cs typeface="+mn-cs"/>
                <a:sym typeface="Helvetica"/>
              </a:defRPr>
            </a:pPr>
            <a:r>
              <a:rPr lang="en-US" dirty="0"/>
              <a:t>We are evaluating the model based on the following:</a:t>
            </a:r>
          </a:p>
          <a:p>
            <a:pPr>
              <a:defRPr>
                <a:latin typeface="+mn-lt"/>
                <a:ea typeface="+mn-ea"/>
                <a:cs typeface="+mn-cs"/>
                <a:sym typeface="Helvetica"/>
              </a:defRPr>
            </a:pPr>
            <a:r>
              <a:rPr lang="en-US" dirty="0"/>
              <a:t>Time take to load and process data</a:t>
            </a:r>
            <a:endParaRPr dirty="0"/>
          </a:p>
          <a:p>
            <a:pPr>
              <a:defRPr>
                <a:latin typeface="+mn-lt"/>
                <a:ea typeface="+mn-ea"/>
                <a:cs typeface="+mn-cs"/>
                <a:sym typeface="Helvetica"/>
              </a:defRPr>
            </a:pPr>
            <a:r>
              <a:rPr lang="en-US" dirty="0"/>
              <a:t>Time consumed to train the model</a:t>
            </a:r>
          </a:p>
          <a:p>
            <a:pPr>
              <a:defRPr>
                <a:latin typeface="+mn-lt"/>
                <a:ea typeface="+mn-ea"/>
                <a:cs typeface="+mn-cs"/>
                <a:sym typeface="Helvetica"/>
              </a:defRPr>
            </a:pPr>
            <a:r>
              <a:rPr lang="en-US" dirty="0"/>
              <a:t>Result parameters shown below</a:t>
            </a:r>
          </a:p>
          <a:p>
            <a:pPr>
              <a:defRPr>
                <a:latin typeface="+mn-lt"/>
                <a:ea typeface="+mn-ea"/>
                <a:cs typeface="+mn-cs"/>
                <a:sym typeface="Helvetica"/>
              </a:defRPr>
            </a:pPr>
            <a:endParaRPr lang="en-US" dirty="0"/>
          </a:p>
          <a:p>
            <a:pPr marL="0" indent="0">
              <a:buNone/>
              <a:defRPr>
                <a:latin typeface="+mn-lt"/>
                <a:ea typeface="+mn-ea"/>
                <a:cs typeface="+mn-cs"/>
                <a:sym typeface="Helvetica"/>
              </a:defRPr>
            </a:pPr>
            <a:endParaRPr lang="en-US" dirty="0"/>
          </a:p>
        </p:txBody>
      </p:sp>
      <p:graphicFrame>
        <p:nvGraphicFramePr>
          <p:cNvPr id="3" name="Table 2">
            <a:extLst>
              <a:ext uri="{FF2B5EF4-FFF2-40B4-BE49-F238E27FC236}">
                <a16:creationId xmlns:a16="http://schemas.microsoft.com/office/drawing/2014/main" id="{158A25E0-00DA-DF45-824F-C85FEA2CDD01}"/>
              </a:ext>
            </a:extLst>
          </p:cNvPr>
          <p:cNvGraphicFramePr>
            <a:graphicFrameLocks noGrp="1"/>
          </p:cNvGraphicFramePr>
          <p:nvPr>
            <p:extLst>
              <p:ext uri="{D42A27DB-BD31-4B8C-83A1-F6EECF244321}">
                <p14:modId xmlns:p14="http://schemas.microsoft.com/office/powerpoint/2010/main" val="1657803778"/>
              </p:ext>
            </p:extLst>
          </p:nvPr>
        </p:nvGraphicFramePr>
        <p:xfrm>
          <a:off x="1759083" y="8237127"/>
          <a:ext cx="21427446" cy="4876420"/>
        </p:xfrm>
        <a:graphic>
          <a:graphicData uri="http://schemas.openxmlformats.org/drawingml/2006/table">
            <a:tbl>
              <a:tblPr firstRow="1" bandRow="1">
                <a:tableStyleId>{7E9639D4-E3E2-4D34-9284-5A2195B3D0D7}</a:tableStyleId>
              </a:tblPr>
              <a:tblGrid>
                <a:gridCol w="7142482">
                  <a:extLst>
                    <a:ext uri="{9D8B030D-6E8A-4147-A177-3AD203B41FA5}">
                      <a16:colId xmlns:a16="http://schemas.microsoft.com/office/drawing/2014/main" val="3923113098"/>
                    </a:ext>
                  </a:extLst>
                </a:gridCol>
                <a:gridCol w="7142482">
                  <a:extLst>
                    <a:ext uri="{9D8B030D-6E8A-4147-A177-3AD203B41FA5}">
                      <a16:colId xmlns:a16="http://schemas.microsoft.com/office/drawing/2014/main" val="3092932347"/>
                    </a:ext>
                  </a:extLst>
                </a:gridCol>
                <a:gridCol w="7142482">
                  <a:extLst>
                    <a:ext uri="{9D8B030D-6E8A-4147-A177-3AD203B41FA5}">
                      <a16:colId xmlns:a16="http://schemas.microsoft.com/office/drawing/2014/main" val="1273789988"/>
                    </a:ext>
                  </a:extLst>
                </a:gridCol>
              </a:tblGrid>
              <a:tr h="975284">
                <a:tc>
                  <a:txBody>
                    <a:bodyPr/>
                    <a:lstStyle/>
                    <a:p>
                      <a:pPr lvl="0">
                        <a:buNone/>
                      </a:pPr>
                      <a:r>
                        <a:rPr lang="en-US" sz="4400" dirty="0"/>
                        <a:t>Metrics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4400" dirty="0"/>
                        <a:t>CNN Model</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4400" dirty="0"/>
                        <a:t>LSTM Model</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45482128"/>
                  </a:ext>
                </a:extLst>
              </a:tr>
              <a:tr h="975284">
                <a:tc>
                  <a:txBody>
                    <a:bodyPr/>
                    <a:lstStyle/>
                    <a:p>
                      <a:pPr lvl="0">
                        <a:buNone/>
                      </a:pPr>
                      <a:r>
                        <a:rPr lang="en-US" sz="4400" dirty="0"/>
                        <a:t>Accuracy</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4400" dirty="0"/>
                        <a:t>93.87%</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4400"/>
                        <a:t>97.68%</a:t>
                      </a:r>
                      <a:endParaRPr lang="en-US" sz="4400" dirty="0"/>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983251892"/>
                  </a:ext>
                </a:extLst>
              </a:tr>
              <a:tr h="975284">
                <a:tc>
                  <a:txBody>
                    <a:bodyPr/>
                    <a:lstStyle/>
                    <a:p>
                      <a:pPr lvl="0">
                        <a:buNone/>
                      </a:pPr>
                      <a:r>
                        <a:rPr lang="en-US" sz="4400"/>
                        <a:t>Recall</a:t>
                      </a:r>
                      <a:endParaRPr lang="en-US" sz="4400" dirty="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4400" dirty="0"/>
                        <a:t>58.45%</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4400" dirty="0"/>
                        <a:t>87.13%</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13857001"/>
                  </a:ext>
                </a:extLst>
              </a:tr>
              <a:tr h="975284">
                <a:tc>
                  <a:txBody>
                    <a:bodyPr/>
                    <a:lstStyle/>
                    <a:p>
                      <a:pPr lvl="0">
                        <a:buNone/>
                      </a:pPr>
                      <a:r>
                        <a:rPr lang="en-US" sz="4400" dirty="0"/>
                        <a:t>Precision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4400" dirty="0"/>
                        <a:t>75.70%</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4400" dirty="0"/>
                        <a:t>89.25%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27900300"/>
                  </a:ext>
                </a:extLst>
              </a:tr>
              <a:tr h="975284">
                <a:tc>
                  <a:txBody>
                    <a:bodyPr/>
                    <a:lstStyle/>
                    <a:p>
                      <a:pPr lvl="0">
                        <a:buNone/>
                      </a:pPr>
                      <a:r>
                        <a:rPr lang="en-US" sz="4400" dirty="0"/>
                        <a:t>F1-score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4400" dirty="0"/>
                        <a:t>65.97%</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4400" dirty="0"/>
                        <a:t>88.18%</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6022379"/>
                  </a:ext>
                </a:extLst>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04" name="Evaluation"/>
          <p:cNvSpPr txBox="1">
            <a:spLocks noGrp="1"/>
          </p:cNvSpPr>
          <p:nvPr>
            <p:ph type="title"/>
          </p:nvPr>
        </p:nvSpPr>
        <p:spPr>
          <a:prstGeom prst="rect">
            <a:avLst/>
          </a:prstGeom>
        </p:spPr>
        <p:txBody>
          <a:bodyPr/>
          <a:lstStyle>
            <a:lvl1pPr defTabSz="2292094">
              <a:defRPr spc="-100"/>
            </a:lvl1pPr>
          </a:lstStyle>
          <a:p>
            <a:r>
              <a:t>References</a:t>
            </a:r>
          </a:p>
        </p:txBody>
      </p:sp>
      <p:sp>
        <p:nvSpPr>
          <p:cNvPr id="205" name="Evaluation can be done based on Accuracy, Precision, Recall and F1_score for both the valid and test datasets which we will compute for our trained model."/>
          <p:cNvSpPr txBox="1">
            <a:spLocks noGrp="1"/>
          </p:cNvSpPr>
          <p:nvPr>
            <p:ph type="body" idx="1"/>
          </p:nvPr>
        </p:nvSpPr>
        <p:spPr>
          <a:xfrm>
            <a:off x="1219199" y="4013200"/>
            <a:ext cx="21948578" cy="8483600"/>
          </a:xfrm>
          <a:prstGeom prst="rect">
            <a:avLst/>
          </a:prstGeom>
        </p:spPr>
        <p:txBody>
          <a:bodyPr/>
          <a:lstStyle/>
          <a:p>
            <a:pPr>
              <a:defRPr>
                <a:latin typeface="+mn-lt"/>
                <a:ea typeface="+mn-ea"/>
                <a:cs typeface="+mn-cs"/>
                <a:sym typeface="Helvetica"/>
              </a:defRPr>
            </a:pPr>
            <a:r>
              <a:t>ASVSpoof Research Paper: </a:t>
            </a:r>
            <a:r>
              <a:rPr u="sng">
                <a:solidFill>
                  <a:srgbClr val="0000FF"/>
                </a:solidFill>
                <a:uFill>
                  <a:solidFill>
                    <a:srgbClr val="0000FF"/>
                  </a:solidFill>
                </a:uFill>
                <a:hlinkClick r:id="rId2"/>
              </a:rPr>
              <a:t>https://www.asvspoof.org/asvspoof2019/asvspoof2019_evaluation_plan.pdf</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55" name="Topic : Fake Voice Detection Model"/>
          <p:cNvSpPr txBox="1">
            <a:spLocks noGrp="1"/>
          </p:cNvSpPr>
          <p:nvPr>
            <p:ph type="title"/>
          </p:nvPr>
        </p:nvSpPr>
        <p:spPr>
          <a:xfrm>
            <a:off x="1219200" y="964273"/>
            <a:ext cx="21945600" cy="1727202"/>
          </a:xfrm>
          <a:prstGeom prst="rect">
            <a:avLst/>
          </a:prstGeom>
        </p:spPr>
        <p:txBody>
          <a:bodyPr/>
          <a:lstStyle>
            <a:lvl1pPr>
              <a:defRPr sz="9000" b="1" spc="-100">
                <a:latin typeface="Times New Roman"/>
                <a:ea typeface="Times New Roman"/>
                <a:cs typeface="Times New Roman"/>
                <a:sym typeface="Times New Roman"/>
              </a:defRPr>
            </a:lvl1pPr>
          </a:lstStyle>
          <a:p>
            <a:r>
              <a:t>Topic : Fake Voice Detection Model</a:t>
            </a:r>
          </a:p>
        </p:txBody>
      </p:sp>
      <p:sp>
        <p:nvSpPr>
          <p:cNvPr id="156" name="Do you recall the moment in the movie Terminator where two Terminators were attempting to fool one another by voice-cloning a human? These days, it only takes a few minutes to replicate someone else's voice which is the basis of many scams. This inspired"/>
          <p:cNvSpPr txBox="1">
            <a:spLocks noGrp="1"/>
          </p:cNvSpPr>
          <p:nvPr>
            <p:ph type="body" idx="1"/>
          </p:nvPr>
        </p:nvSpPr>
        <p:spPr>
          <a:xfrm>
            <a:off x="1219199" y="4013200"/>
            <a:ext cx="21948578" cy="8483600"/>
          </a:xfrm>
          <a:prstGeom prst="rect">
            <a:avLst/>
          </a:prstGeom>
        </p:spPr>
        <p:txBody>
          <a:bodyPr/>
          <a:lstStyle>
            <a:lvl1pPr marL="0" indent="0" defTabSz="457200">
              <a:lnSpc>
                <a:spcPct val="100000"/>
              </a:lnSpc>
              <a:spcBef>
                <a:spcPts val="1600"/>
              </a:spcBef>
              <a:buSzTx/>
              <a:buNone/>
              <a:defRPr sz="4000">
                <a:latin typeface="+mn-lt"/>
                <a:ea typeface="+mn-ea"/>
                <a:cs typeface="+mn-cs"/>
                <a:sym typeface="Helvetica"/>
              </a:defRPr>
            </a:lvl1pPr>
          </a:lstStyle>
          <a:p>
            <a:r>
              <a:t>Do you recall the moment in the movie Terminator where two Terminators were attempting to fool one another by voice-cloning a human? These days, it only takes a few minutes to replicate someone else's voice which is the basis of many scams. This inspired us to build a Fake Voice Detection model using AI &amp; ML techniques to prevent malicious activities. </a:t>
            </a:r>
          </a:p>
        </p:txBody>
      </p:sp>
      <p:pic>
        <p:nvPicPr>
          <p:cNvPr id="157" name="terminator-img.png" descr="terminator-img.png"/>
          <p:cNvPicPr>
            <a:picLocks noChangeAspect="1"/>
          </p:cNvPicPr>
          <p:nvPr/>
        </p:nvPicPr>
        <p:blipFill>
          <a:blip r:embed="rId2"/>
          <a:stretch>
            <a:fillRect/>
          </a:stretch>
        </p:blipFill>
        <p:spPr>
          <a:xfrm>
            <a:off x="4416092" y="6733446"/>
            <a:ext cx="13566933" cy="6195017"/>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59" name="Project Objectives"/>
          <p:cNvSpPr txBox="1">
            <a:spLocks noGrp="1"/>
          </p:cNvSpPr>
          <p:nvPr>
            <p:ph type="title"/>
          </p:nvPr>
        </p:nvSpPr>
        <p:spPr>
          <a:prstGeom prst="rect">
            <a:avLst/>
          </a:prstGeom>
        </p:spPr>
        <p:txBody>
          <a:bodyPr/>
          <a:lstStyle>
            <a:lvl1pPr defTabSz="2292094">
              <a:defRPr spc="-100"/>
            </a:lvl1pPr>
          </a:lstStyle>
          <a:p>
            <a:r>
              <a:t>Project Objectives</a:t>
            </a:r>
          </a:p>
        </p:txBody>
      </p:sp>
      <p:sp>
        <p:nvSpPr>
          <p:cNvPr id="160" name="Train our AI model to accurately differentiate between genuine and spoof audio samples.…"/>
          <p:cNvSpPr txBox="1">
            <a:spLocks noGrp="1"/>
          </p:cNvSpPr>
          <p:nvPr>
            <p:ph type="body" idx="1"/>
          </p:nvPr>
        </p:nvSpPr>
        <p:spPr>
          <a:xfrm>
            <a:off x="1219199" y="4013200"/>
            <a:ext cx="21948578" cy="8483600"/>
          </a:xfrm>
          <a:prstGeom prst="rect">
            <a:avLst/>
          </a:prstGeom>
        </p:spPr>
        <p:txBody>
          <a:bodyPr/>
          <a:lstStyle/>
          <a:p>
            <a:pPr>
              <a:defRPr>
                <a:latin typeface="+mn-lt"/>
                <a:ea typeface="+mn-ea"/>
                <a:cs typeface="+mn-cs"/>
                <a:sym typeface="Helvetica"/>
              </a:defRPr>
            </a:pPr>
            <a:r>
              <a:t>Train our AI model to accurately differentiate between bonafide and spoof audio samples.</a:t>
            </a:r>
          </a:p>
          <a:p>
            <a:pPr>
              <a:defRPr>
                <a:latin typeface="+mn-lt"/>
                <a:ea typeface="+mn-ea"/>
                <a:cs typeface="+mn-cs"/>
                <a:sym typeface="Helvetica"/>
              </a:defRPr>
            </a:pPr>
            <a:r>
              <a:t>Detect if a new audio sample is real or fake i.e. if the voice has been altered/ tampered with or not.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62" name="Approach"/>
          <p:cNvSpPr txBox="1">
            <a:spLocks noGrp="1"/>
          </p:cNvSpPr>
          <p:nvPr>
            <p:ph type="title"/>
          </p:nvPr>
        </p:nvSpPr>
        <p:spPr>
          <a:prstGeom prst="rect">
            <a:avLst/>
          </a:prstGeom>
        </p:spPr>
        <p:txBody>
          <a:bodyPr/>
          <a:lstStyle>
            <a:lvl1pPr defTabSz="2292094">
              <a:defRPr spc="-100"/>
            </a:lvl1pPr>
          </a:lstStyle>
          <a:p>
            <a:r>
              <a:t>Approach</a:t>
            </a:r>
          </a:p>
        </p:txBody>
      </p:sp>
      <p:sp>
        <p:nvSpPr>
          <p:cNvPr id="163" name="Augmentation - We will use 2 types of data augmentation, namely, AudioAug and SpecAug to improve the generalisation performance of our model by increasing the quantity of our dataset.…"/>
          <p:cNvSpPr txBox="1">
            <a:spLocks noGrp="1"/>
          </p:cNvSpPr>
          <p:nvPr>
            <p:ph type="body" idx="1"/>
          </p:nvPr>
        </p:nvSpPr>
        <p:spPr>
          <a:xfrm>
            <a:off x="1439182" y="4053642"/>
            <a:ext cx="21948579" cy="8483601"/>
          </a:xfrm>
          <a:prstGeom prst="rect">
            <a:avLst/>
          </a:prstGeom>
        </p:spPr>
        <p:txBody>
          <a:bodyPr/>
          <a:lstStyle/>
          <a:p>
            <a:pPr marL="496453" indent="-496453" defTabSz="457200">
              <a:lnSpc>
                <a:spcPct val="100000"/>
              </a:lnSpc>
              <a:spcBef>
                <a:spcPts val="1600"/>
              </a:spcBef>
              <a:defRPr b="1">
                <a:latin typeface="+mn-lt"/>
                <a:ea typeface="+mn-ea"/>
                <a:cs typeface="+mn-cs"/>
                <a:sym typeface="Helvetica"/>
              </a:defRPr>
            </a:pPr>
            <a:r>
              <a:t>Convolutional Neural Networks - </a:t>
            </a:r>
            <a:r>
              <a:rPr b="0"/>
              <a:t>We will use a CNN model on the generated spectograms of each audio and train the model on these images.</a:t>
            </a:r>
          </a:p>
          <a:p>
            <a:pPr marL="496453" indent="-496453" defTabSz="457200">
              <a:lnSpc>
                <a:spcPct val="100000"/>
              </a:lnSpc>
              <a:spcBef>
                <a:spcPts val="1600"/>
              </a:spcBef>
              <a:defRPr b="1">
                <a:latin typeface="+mn-lt"/>
                <a:ea typeface="+mn-ea"/>
                <a:cs typeface="+mn-cs"/>
                <a:sym typeface="Helvetica"/>
              </a:defRPr>
            </a:pPr>
            <a:r>
              <a:t>Recurrent Neural Networks - </a:t>
            </a:r>
            <a:r>
              <a:rPr b="0"/>
              <a:t>Since RNNs can easily handle sequential data like audio, we will use the Long Short Term Memory model (LSTM) and directly use the audio files to train the model.</a:t>
            </a:r>
          </a:p>
          <a:p>
            <a:pPr marL="496453" indent="-496453" defTabSz="457200">
              <a:lnSpc>
                <a:spcPct val="100000"/>
              </a:lnSpc>
              <a:spcBef>
                <a:spcPts val="1600"/>
              </a:spcBef>
              <a:defRPr b="1">
                <a:latin typeface="+mn-lt"/>
                <a:ea typeface="+mn-ea"/>
                <a:cs typeface="+mn-cs"/>
                <a:sym typeface="Helvetica"/>
              </a:defRPr>
            </a:pPr>
            <a:r>
              <a:t>Comparison - </a:t>
            </a:r>
            <a:r>
              <a:rPr b="0"/>
              <a:t> We will compare both these model on their metrics as well as complexity and time taken to train the models.</a:t>
            </a:r>
          </a:p>
          <a:p>
            <a:pPr marL="496453" indent="-496453" defTabSz="457200">
              <a:lnSpc>
                <a:spcPct val="100000"/>
              </a:lnSpc>
              <a:spcBef>
                <a:spcPts val="1600"/>
              </a:spcBef>
              <a:defRPr b="1">
                <a:latin typeface="+mn-lt"/>
                <a:ea typeface="+mn-ea"/>
                <a:cs typeface="+mn-cs"/>
                <a:sym typeface="Helvetica"/>
              </a:defRPr>
            </a:pPr>
            <a:r>
              <a:t>Weights &amp; Biases -</a:t>
            </a:r>
            <a:r>
              <a:rPr b="0"/>
              <a:t> We will be using this tool to track the model’s training.</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71" name="Evaluation"/>
          <p:cNvSpPr txBox="1">
            <a:spLocks noGrp="1"/>
          </p:cNvSpPr>
          <p:nvPr>
            <p:ph type="title"/>
          </p:nvPr>
        </p:nvSpPr>
        <p:spPr>
          <a:xfrm>
            <a:off x="1076260" y="691617"/>
            <a:ext cx="21945601" cy="1727201"/>
          </a:xfrm>
          <a:prstGeom prst="rect">
            <a:avLst/>
          </a:prstGeom>
        </p:spPr>
        <p:txBody>
          <a:bodyPr lIns="50800" tIns="50800" rIns="50800" bIns="50800" anchor="t">
            <a:normAutofit fontScale="90000"/>
          </a:bodyPr>
          <a:lstStyle>
            <a:lvl1pPr defTabSz="2292094">
              <a:defRPr spc="-100"/>
            </a:lvl1pPr>
          </a:lstStyle>
          <a:p>
            <a:r>
              <a:rPr lang="en-US" b="1" dirty="0">
                <a:latin typeface="Times New Roman"/>
              </a:rPr>
              <a:t>CAN YOU TELL BETWEEN REAL AND FAKE?</a:t>
            </a:r>
          </a:p>
        </p:txBody>
      </p:sp>
      <p:pic>
        <p:nvPicPr>
          <p:cNvPr id="3" name="LA_T_4428537">
            <a:hlinkClick r:id="" action="ppaction://media"/>
            <a:extLst>
              <a:ext uri="{FF2B5EF4-FFF2-40B4-BE49-F238E27FC236}">
                <a16:creationId xmlns:a16="http://schemas.microsoft.com/office/drawing/2014/main" id="{BDC29905-666F-6E6A-55F0-D26E23183DB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213328" y="3411195"/>
            <a:ext cx="2101850" cy="2076450"/>
          </a:xfrm>
          <a:prstGeom prst="rect">
            <a:avLst/>
          </a:prstGeom>
        </p:spPr>
      </p:pic>
      <p:sp>
        <p:nvSpPr>
          <p:cNvPr id="4" name="TextBox 3">
            <a:extLst>
              <a:ext uri="{FF2B5EF4-FFF2-40B4-BE49-F238E27FC236}">
                <a16:creationId xmlns:a16="http://schemas.microsoft.com/office/drawing/2014/main" id="{74477E85-AC2C-CF2D-3333-E60BB3ABE92D}"/>
              </a:ext>
            </a:extLst>
          </p:cNvPr>
          <p:cNvSpPr txBox="1"/>
          <p:nvPr/>
        </p:nvSpPr>
        <p:spPr>
          <a:xfrm>
            <a:off x="2677525" y="5651623"/>
            <a:ext cx="8277032" cy="1182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5400" b="1" dirty="0">
                <a:latin typeface="Helvetica"/>
              </a:rPr>
              <a:t>Audio Clip 1</a:t>
            </a:r>
          </a:p>
          <a:p>
            <a:pPr algn="l"/>
            <a:endParaRPr lang="en-US" b="1" dirty="0">
              <a:latin typeface="Helvetica"/>
            </a:endParaRPr>
          </a:p>
        </p:txBody>
      </p:sp>
      <p:sp>
        <p:nvSpPr>
          <p:cNvPr id="5" name="TextBox 4">
            <a:extLst>
              <a:ext uri="{FF2B5EF4-FFF2-40B4-BE49-F238E27FC236}">
                <a16:creationId xmlns:a16="http://schemas.microsoft.com/office/drawing/2014/main" id="{A7E2E638-06A3-7A84-E127-0BD076117894}"/>
              </a:ext>
            </a:extLst>
          </p:cNvPr>
          <p:cNvSpPr txBox="1"/>
          <p:nvPr/>
        </p:nvSpPr>
        <p:spPr>
          <a:xfrm>
            <a:off x="2678296" y="10947325"/>
            <a:ext cx="5178232" cy="1598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5400" b="1" dirty="0">
                <a:latin typeface="Helvetica"/>
              </a:rPr>
              <a:t>Audio Clip 2</a:t>
            </a:r>
          </a:p>
          <a:p>
            <a:pPr algn="l"/>
            <a:endParaRPr lang="en-US" sz="5400" b="1" dirty="0">
              <a:latin typeface="Helvetica"/>
            </a:endParaRPr>
          </a:p>
        </p:txBody>
      </p:sp>
      <p:pic>
        <p:nvPicPr>
          <p:cNvPr id="6" name="LA_T_7219329">
            <a:hlinkClick r:id="" action="ppaction://media"/>
            <a:extLst>
              <a:ext uri="{FF2B5EF4-FFF2-40B4-BE49-F238E27FC236}">
                <a16:creationId xmlns:a16="http://schemas.microsoft.com/office/drawing/2014/main" id="{0B6B888E-5955-0E61-ED8F-5D243D0E416C}"/>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3352256" y="8854584"/>
            <a:ext cx="1974850" cy="1962150"/>
          </a:xfrm>
          <a:prstGeom prst="rect">
            <a:avLst/>
          </a:prstGeom>
        </p:spPr>
      </p:pic>
      <p:sp>
        <p:nvSpPr>
          <p:cNvPr id="7" name="TextBox 6">
            <a:extLst>
              <a:ext uri="{FF2B5EF4-FFF2-40B4-BE49-F238E27FC236}">
                <a16:creationId xmlns:a16="http://schemas.microsoft.com/office/drawing/2014/main" id="{12905209-0756-BD33-2D5C-D7E4EFC0A700}"/>
              </a:ext>
            </a:extLst>
          </p:cNvPr>
          <p:cNvSpPr txBox="1"/>
          <p:nvPr/>
        </p:nvSpPr>
        <p:spPr>
          <a:xfrm>
            <a:off x="15422571" y="10948096"/>
            <a:ext cx="5178232" cy="1598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5400" b="1" dirty="0">
                <a:latin typeface="Helvetica"/>
                <a:cs typeface="Helvetica"/>
              </a:rPr>
              <a:t>Audio Clip 4</a:t>
            </a:r>
          </a:p>
          <a:p>
            <a:pPr algn="l"/>
            <a:endParaRPr lang="en-US" sz="5400" b="1" dirty="0">
              <a:latin typeface="Helvetica"/>
              <a:cs typeface="Helvetica"/>
            </a:endParaRPr>
          </a:p>
        </p:txBody>
      </p:sp>
      <p:sp>
        <p:nvSpPr>
          <p:cNvPr id="8" name="TextBox 7">
            <a:extLst>
              <a:ext uri="{FF2B5EF4-FFF2-40B4-BE49-F238E27FC236}">
                <a16:creationId xmlns:a16="http://schemas.microsoft.com/office/drawing/2014/main" id="{17EA9AEF-9C72-8D14-897F-FE823A4A7270}"/>
              </a:ext>
            </a:extLst>
          </p:cNvPr>
          <p:cNvSpPr txBox="1"/>
          <p:nvPr/>
        </p:nvSpPr>
        <p:spPr>
          <a:xfrm>
            <a:off x="15385453" y="5442260"/>
            <a:ext cx="5178232" cy="1598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5400" b="1" dirty="0">
                <a:latin typeface="Helvetica"/>
              </a:rPr>
              <a:t>Audio Clip 3</a:t>
            </a:r>
          </a:p>
          <a:p>
            <a:pPr algn="l"/>
            <a:endParaRPr lang="en-US" sz="5400" b="1" dirty="0">
              <a:latin typeface="Helvetica"/>
            </a:endParaRPr>
          </a:p>
        </p:txBody>
      </p:sp>
      <p:pic>
        <p:nvPicPr>
          <p:cNvPr id="9" name="LA_T_2220901">
            <a:hlinkClick r:id="" action="ppaction://media"/>
            <a:extLst>
              <a:ext uri="{FF2B5EF4-FFF2-40B4-BE49-F238E27FC236}">
                <a16:creationId xmlns:a16="http://schemas.microsoft.com/office/drawing/2014/main" id="{11D657F8-286E-A81B-51CC-548A9F1BAAE8}"/>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5962163" y="3353519"/>
            <a:ext cx="2051050" cy="2101850"/>
          </a:xfrm>
          <a:prstGeom prst="rect">
            <a:avLst/>
          </a:prstGeom>
        </p:spPr>
      </p:pic>
      <p:pic>
        <p:nvPicPr>
          <p:cNvPr id="11" name="LA_T_1786825">
            <a:hlinkClick r:id="" action="ppaction://media"/>
            <a:extLst>
              <a:ext uri="{FF2B5EF4-FFF2-40B4-BE49-F238E27FC236}">
                <a16:creationId xmlns:a16="http://schemas.microsoft.com/office/drawing/2014/main" id="{10F6088D-FB72-0AB9-BC0E-A79761812E10}"/>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16323096" y="8860408"/>
            <a:ext cx="2203450" cy="2038350"/>
          </a:xfrm>
          <a:prstGeom prst="rect">
            <a:avLst/>
          </a:prstGeom>
        </p:spPr>
      </p:pic>
    </p:spTree>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6"/>
                                        </p:tgtEl>
                                      </p:cBhvr>
                                    </p:cmd>
                                  </p:childTnLst>
                                </p:cTn>
                              </p:par>
                            </p:childTnLst>
                          </p:cTn>
                        </p:par>
                      </p:childTnLst>
                    </p:cTn>
                  </p:par>
                </p:childTnLst>
              </p:cTn>
              <p:nextCondLst>
                <p:cond evt="onClick" delay="0">
                  <p:tgtEl>
                    <p:spTgt spid="6"/>
                  </p:tgtEl>
                </p:cond>
              </p:nextCondLst>
            </p:seq>
            <p:audio>
              <p:cMediaNode>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9"/>
                                        </p:tgtEl>
                                      </p:cBhvr>
                                    </p:cmd>
                                  </p:childTnLst>
                                </p:cTn>
                              </p:par>
                            </p:childTnLst>
                          </p:cTn>
                        </p:par>
                      </p:childTnLst>
                    </p:cTn>
                  </p:par>
                </p:childTnLst>
              </p:cTn>
              <p:nextCondLst>
                <p:cond evt="onClick" delay="0">
                  <p:tgtEl>
                    <p:spTgt spid="9"/>
                  </p:tgtEl>
                </p:cond>
              </p:nextCondLst>
            </p:seq>
            <p:audio>
              <p:cMediaNode>
                <p:cTn id="19" fill="hold" display="0">
                  <p:stCondLst>
                    <p:cond delay="indefinite"/>
                  </p:stCondLst>
                  <p:endCondLst>
                    <p:cond evt="onStopAudio" delay="0">
                      <p:tgtEl>
                        <p:sldTgt/>
                      </p:tgtEl>
                    </p:cond>
                  </p:endCondLst>
                </p:cTn>
                <p:tgtEl>
                  <p:spTgt spid="9"/>
                </p:tgtEl>
              </p:cMediaNode>
            </p:audi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 fill="hold"/>
                                        <p:tgtEl>
                                          <p:spTgt spid="11"/>
                                        </p:tgtEl>
                                      </p:cBhvr>
                                    </p:cmd>
                                  </p:childTnLst>
                                </p:cTn>
                              </p:par>
                            </p:childTnLst>
                          </p:cTn>
                        </p:par>
                      </p:childTnLst>
                    </p:cTn>
                  </p:par>
                </p:childTnLst>
              </p:cTn>
              <p:nextCondLst>
                <p:cond evt="onClick" delay="0">
                  <p:tgtEl>
                    <p:spTgt spid="11"/>
                  </p:tgtEl>
                </p:cond>
              </p:nextCondLst>
            </p:seq>
            <p:audio>
              <p:cMediaNode>
                <p:cTn id="25"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73" name="Evaluation"/>
          <p:cNvSpPr txBox="1">
            <a:spLocks noGrp="1"/>
          </p:cNvSpPr>
          <p:nvPr>
            <p:ph type="title"/>
          </p:nvPr>
        </p:nvSpPr>
        <p:spPr>
          <a:prstGeom prst="rect">
            <a:avLst/>
          </a:prstGeom>
        </p:spPr>
        <p:txBody>
          <a:bodyPr/>
          <a:lstStyle>
            <a:lvl1pPr defTabSz="2292094">
              <a:defRPr spc="-100"/>
            </a:lvl1pPr>
          </a:lstStyle>
          <a:p>
            <a:r>
              <a:t>Our Dataset</a:t>
            </a:r>
          </a:p>
        </p:txBody>
      </p:sp>
      <p:pic>
        <p:nvPicPr>
          <p:cNvPr id="174" name="Distribution for the entire dataset" descr="Distribution for the entire dataset"/>
          <p:cNvPicPr>
            <a:picLocks noChangeAspect="1"/>
          </p:cNvPicPr>
          <p:nvPr/>
        </p:nvPicPr>
        <p:blipFill>
          <a:blip r:embed="rId2"/>
          <a:srcRect l="2860" t="2860" r="2860" b="2860"/>
          <a:stretch>
            <a:fillRect/>
          </a:stretch>
        </p:blipFill>
        <p:spPr>
          <a:xfrm>
            <a:off x="5197779" y="8453674"/>
            <a:ext cx="13988442" cy="3185162"/>
          </a:xfrm>
          <a:prstGeom prst="rect">
            <a:avLst/>
          </a:prstGeom>
          <a:ln w="12700">
            <a:miter lim="400000"/>
          </a:ln>
        </p:spPr>
      </p:pic>
      <p:sp>
        <p:nvSpPr>
          <p:cNvPr id="175" name="We adopt the LA Database in the ASVspoof2019 Competition…"/>
          <p:cNvSpPr txBox="1"/>
          <p:nvPr/>
        </p:nvSpPr>
        <p:spPr>
          <a:xfrm>
            <a:off x="2300593" y="4957087"/>
            <a:ext cx="19782814" cy="208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marL="240631" indent="-240631" algn="l">
              <a:lnSpc>
                <a:spcPct val="100000"/>
              </a:lnSpc>
              <a:buSzPct val="100000"/>
              <a:buChar char="•"/>
              <a:defRPr sz="4300">
                <a:latin typeface="+mn-lt"/>
                <a:ea typeface="+mn-ea"/>
                <a:cs typeface="+mn-cs"/>
                <a:sym typeface="Helvetica"/>
              </a:defRPr>
            </a:pPr>
            <a:r>
              <a:t>We adopt the LA Database in the ASVspoof2019 Competition  </a:t>
            </a:r>
          </a:p>
          <a:p>
            <a:pPr marL="240631" indent="-240631" algn="l">
              <a:lnSpc>
                <a:spcPct val="100000"/>
              </a:lnSpc>
              <a:buSzPct val="100000"/>
              <a:buChar char="•"/>
              <a:defRPr sz="4300">
                <a:latin typeface="+mn-lt"/>
                <a:ea typeface="+mn-ea"/>
                <a:cs typeface="+mn-cs"/>
                <a:sym typeface="Helvetica"/>
              </a:defRPr>
            </a:pPr>
            <a:r>
              <a:t>Multi-Speaker English speech database recorded at the Sampling rate of 96 kHz</a:t>
            </a:r>
          </a:p>
          <a:p>
            <a:pPr marL="240631" indent="-240631" algn="l">
              <a:lnSpc>
                <a:spcPct val="100000"/>
              </a:lnSpc>
              <a:buSzPct val="100000"/>
              <a:buChar char="•"/>
              <a:defRPr sz="4300">
                <a:latin typeface="+mn-lt"/>
                <a:ea typeface="+mn-ea"/>
                <a:cs typeface="+mn-cs"/>
                <a:sym typeface="Helvetica"/>
              </a:defRPr>
            </a:pPr>
            <a:r>
              <a:t>With the total of 8 male speakers and 12 female speakers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77" name="Evaluation"/>
          <p:cNvSpPr txBox="1">
            <a:spLocks noGrp="1"/>
          </p:cNvSpPr>
          <p:nvPr>
            <p:ph type="title"/>
          </p:nvPr>
        </p:nvSpPr>
        <p:spPr>
          <a:prstGeom prst="rect">
            <a:avLst/>
          </a:prstGeom>
        </p:spPr>
        <p:txBody>
          <a:bodyPr/>
          <a:lstStyle>
            <a:lvl1pPr defTabSz="2292094">
              <a:defRPr spc="-100"/>
            </a:lvl1pPr>
          </a:lstStyle>
          <a:p>
            <a:r>
              <a:t>Overview for CNN</a:t>
            </a:r>
          </a:p>
        </p:txBody>
      </p:sp>
      <p:sp>
        <p:nvSpPr>
          <p:cNvPr id="178" name="Evaluation can be done based on Accuracy, Precision, Recall and F1_score for both the valid and test datasets which we will compute for our trained model."/>
          <p:cNvSpPr txBox="1">
            <a:spLocks noGrp="1"/>
          </p:cNvSpPr>
          <p:nvPr>
            <p:ph type="body" idx="1"/>
          </p:nvPr>
        </p:nvSpPr>
        <p:spPr>
          <a:xfrm>
            <a:off x="1219199" y="4013200"/>
            <a:ext cx="21948578" cy="8483600"/>
          </a:xfrm>
          <a:prstGeom prst="rect">
            <a:avLst/>
          </a:prstGeom>
        </p:spPr>
        <p:txBody>
          <a:bodyPr/>
          <a:lstStyle/>
          <a:p>
            <a:pPr>
              <a:defRPr>
                <a:latin typeface="+mn-lt"/>
                <a:ea typeface="+mn-ea"/>
                <a:cs typeface="+mn-cs"/>
                <a:sym typeface="Helvetica"/>
              </a:defRPr>
            </a:pPr>
            <a:r>
              <a:t>A CNN is a class of deep neural networks, most commonly applied to analyzing visual imagery. CNNs are known for their hierarchical structure which consists of multiple layers that process and transform an input to produce a specific output.</a:t>
            </a:r>
          </a:p>
          <a:p>
            <a:pPr>
              <a:defRPr>
                <a:latin typeface="+mn-lt"/>
                <a:ea typeface="+mn-ea"/>
                <a:cs typeface="+mn-cs"/>
                <a:sym typeface="Helvetica"/>
              </a:defRPr>
            </a:pPr>
            <a:r>
              <a:t>They are usually known for their model development using Image Processing</a:t>
            </a:r>
          </a:p>
          <a:p>
            <a:pPr>
              <a:defRPr>
                <a:latin typeface="+mn-lt"/>
                <a:ea typeface="+mn-ea"/>
                <a:cs typeface="+mn-cs"/>
                <a:sym typeface="Helvetica"/>
              </a:defRPr>
            </a:pPr>
            <a:r>
              <a:t>But in the case of Audio, the audio signals can be converted into images which are known as spectrograms. (Example of spectrogram in the next slide)</a:t>
            </a:r>
            <a:b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pic>
        <p:nvPicPr>
          <p:cNvPr id="180" name="LA_T_3245402.png" descr="LA_T_3245402.png"/>
          <p:cNvPicPr>
            <a:picLocks noChangeAspect="1"/>
          </p:cNvPicPr>
          <p:nvPr/>
        </p:nvPicPr>
        <p:blipFill>
          <a:blip r:embed="rId2"/>
          <a:srcRect l="5288" t="738" r="12250" b="738"/>
          <a:stretch>
            <a:fillRect/>
          </a:stretch>
        </p:blipFill>
        <p:spPr>
          <a:xfrm>
            <a:off x="600868" y="1318220"/>
            <a:ext cx="23182386" cy="110792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182" name="Evaluation"/>
          <p:cNvSpPr txBox="1">
            <a:spLocks noGrp="1"/>
          </p:cNvSpPr>
          <p:nvPr>
            <p:ph type="title"/>
          </p:nvPr>
        </p:nvSpPr>
        <p:spPr>
          <a:prstGeom prst="rect">
            <a:avLst/>
          </a:prstGeom>
        </p:spPr>
        <p:txBody>
          <a:bodyPr/>
          <a:lstStyle>
            <a:lvl1pPr defTabSz="2292094">
              <a:defRPr spc="-100"/>
            </a:lvl1pPr>
          </a:lstStyle>
          <a:p>
            <a:r>
              <a:t>Methodology for CNN</a:t>
            </a:r>
          </a:p>
        </p:txBody>
      </p:sp>
      <p:sp>
        <p:nvSpPr>
          <p:cNvPr id="183" name="Evaluation can be done based on Accuracy, Precision, Recall and F1_score for both the valid and test datasets which we will compute for our trained model."/>
          <p:cNvSpPr txBox="1">
            <a:spLocks noGrp="1"/>
          </p:cNvSpPr>
          <p:nvPr>
            <p:ph type="body" idx="1"/>
          </p:nvPr>
        </p:nvSpPr>
        <p:spPr>
          <a:xfrm>
            <a:off x="1219199" y="4013200"/>
            <a:ext cx="21948578" cy="8483600"/>
          </a:xfrm>
          <a:prstGeom prst="rect">
            <a:avLst/>
          </a:prstGeom>
        </p:spPr>
        <p:txBody>
          <a:bodyPr/>
          <a:lstStyle/>
          <a:p>
            <a:pPr>
              <a:defRPr>
                <a:latin typeface="+mn-lt"/>
                <a:ea typeface="+mn-ea"/>
                <a:cs typeface="+mn-cs"/>
                <a:sym typeface="Helvetica"/>
              </a:defRPr>
            </a:pPr>
            <a:r>
              <a:t>For performing the CNN model on our audio dataset, we converted our audio samples into images in the form of spectrograms (as shown in the previous slide)</a:t>
            </a:r>
          </a:p>
          <a:p>
            <a:pPr>
              <a:defRPr>
                <a:latin typeface="+mn-lt"/>
                <a:ea typeface="+mn-ea"/>
                <a:cs typeface="+mn-cs"/>
                <a:sym typeface="Helvetica"/>
              </a:defRPr>
            </a:pPr>
            <a:r>
              <a:t>From the spectrogram, we split our dataset into training and testing and perform the model fitting</a:t>
            </a:r>
          </a:p>
          <a:p>
            <a:pPr>
              <a:defRPr>
                <a:latin typeface="+mn-lt"/>
                <a:ea typeface="+mn-ea"/>
                <a:cs typeface="+mn-cs"/>
                <a:sym typeface="Helvetica"/>
              </a:defRPr>
            </a:pPr>
            <a:r>
              <a:t>Finally, we plot graphs and calculate the performance metrics</a:t>
            </a:r>
          </a:p>
        </p:txBody>
      </p:sp>
    </p:spTree>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Neue"/>
        <a:ea typeface="Helvetica Neue"/>
        <a:cs typeface="Helvetica Neue"/>
      </a:majorFont>
      <a:minorFont>
        <a:latin typeface="Helvetica"/>
        <a:ea typeface="Helvetica"/>
        <a:cs typeface="Helvetica"/>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Neue"/>
        <a:ea typeface="Helvetica Neue"/>
        <a:cs typeface="Helvetica Neue"/>
      </a:majorFont>
      <a:minorFont>
        <a:latin typeface="Helvetica"/>
        <a:ea typeface="Helvetica"/>
        <a:cs typeface="Helvetica"/>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23_ClassicWhite</vt:lpstr>
      <vt:lpstr>AI Term Project  Spring 2024</vt:lpstr>
      <vt:lpstr>Topic : Fake Voice Detection Model</vt:lpstr>
      <vt:lpstr>Project Objectives</vt:lpstr>
      <vt:lpstr>Approach</vt:lpstr>
      <vt:lpstr>CAN YOU TELL BETWEEN REAL AND FAKE?</vt:lpstr>
      <vt:lpstr>Our Dataset</vt:lpstr>
      <vt:lpstr>Overview for CNN</vt:lpstr>
      <vt:lpstr>PowerPoint Presentation</vt:lpstr>
      <vt:lpstr>Methodology for CNN</vt:lpstr>
      <vt:lpstr>Result Parameters for CNN</vt:lpstr>
      <vt:lpstr>Overview for LSTM </vt:lpstr>
      <vt:lpstr>Feature Extraction</vt:lpstr>
      <vt:lpstr>Methodology for LSTM</vt:lpstr>
      <vt:lpstr>Result Parameters for LSTM</vt:lpstr>
      <vt:lpstr>Evaluation of Models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Term Project  Spring 2024</dc:title>
  <cp:revision>134</cp:revision>
  <dcterms:modified xsi:type="dcterms:W3CDTF">2024-04-25T22:47:01Z</dcterms:modified>
</cp:coreProperties>
</file>